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63" r:id="rId5"/>
    <p:sldId id="292" r:id="rId6"/>
    <p:sldId id="298" r:id="rId7"/>
    <p:sldId id="268" r:id="rId8"/>
    <p:sldId id="328" r:id="rId9"/>
    <p:sldId id="325" r:id="rId10"/>
    <p:sldId id="326" r:id="rId11"/>
    <p:sldId id="327" r:id="rId12"/>
    <p:sldId id="329" r:id="rId13"/>
    <p:sldId id="330" r:id="rId14"/>
    <p:sldId id="331" r:id="rId15"/>
    <p:sldId id="291" r:id="rId16"/>
    <p:sldId id="320" r:id="rId17"/>
    <p:sldId id="318" r:id="rId18"/>
    <p:sldId id="309" r:id="rId19"/>
    <p:sldId id="321" r:id="rId20"/>
    <p:sldId id="310" r:id="rId21"/>
    <p:sldId id="311" r:id="rId22"/>
    <p:sldId id="323" r:id="rId23"/>
    <p:sldId id="324" r:id="rId24"/>
    <p:sldId id="332" r:id="rId25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3867" autoAdjust="0"/>
  </p:normalViewPr>
  <p:slideViewPr>
    <p:cSldViewPr snapToGrid="0">
      <p:cViewPr varScale="1">
        <p:scale>
          <a:sx n="73" d="100"/>
          <a:sy n="73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A3868-6E6B-4900-8C31-5F9117C50EC7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6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29B2-F189-491F-9920-40C3E1B3C3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5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70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5F3B6-1B5B-4E98-8305-D42EE7D4A012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899F-47D4-41F1-9321-F6080ECED5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1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58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01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45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72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56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20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31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91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2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2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34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16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65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63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41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0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6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54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47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00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51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2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82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7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555454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sz="5400" dirty="0" err="1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HeteroMed</a:t>
            </a:r>
            <a:r>
              <a:rPr lang="en-US" altLang="zh-TW" sz="5400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Heterogeneous Information Network for Medical</a:t>
            </a:r>
            <a:br>
              <a:rPr lang="en-US" altLang="zh-TW" sz="5400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zh-TW" altLang="en-US" sz="5400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642562"/>
            <a:ext cx="9144000" cy="1655762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Source : </a:t>
            </a:r>
            <a:r>
              <a:rPr lang="en-US" altLang="zh-TW" sz="2800" dirty="0" smtClean="0"/>
              <a:t>CIKM 2018</a:t>
            </a:r>
            <a:endParaRPr lang="en-US" altLang="zh-TW" sz="2800" dirty="0"/>
          </a:p>
          <a:p>
            <a:r>
              <a:rPr lang="en-US" altLang="zh-TW" sz="2800" dirty="0"/>
              <a:t>Advisor : JIA-LING KOH</a:t>
            </a:r>
          </a:p>
          <a:p>
            <a:r>
              <a:rPr lang="en-US" altLang="zh-TW" sz="2800" dirty="0"/>
              <a:t>Speaker : YI-CHENG HUNG</a:t>
            </a:r>
          </a:p>
          <a:p>
            <a:r>
              <a:rPr lang="en-US" altLang="zh-TW" sz="2800" dirty="0" smtClean="0"/>
              <a:t>Date:2019/03/04</a:t>
            </a:r>
            <a:endParaRPr lang="zh-TW" altLang="en-US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2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82" y="365760"/>
            <a:ext cx="12107917" cy="1325562"/>
          </a:xfrm>
        </p:spPr>
        <p:txBody>
          <a:bodyPr>
            <a:noAutofit/>
          </a:bodyPr>
          <a:lstStyle/>
          <a:p>
            <a:r>
              <a:rPr lang="en-US" altLang="zh-TW" sz="5400" dirty="0">
                <a:solidFill>
                  <a:srgbClr val="5B9BD5"/>
                </a:solidFill>
              </a:rPr>
              <a:t>Heterogeneous Network Embedding for</a:t>
            </a:r>
            <a:br>
              <a:rPr lang="en-US" altLang="zh-TW" sz="5400" dirty="0">
                <a:solidFill>
                  <a:srgbClr val="5B9BD5"/>
                </a:solidFill>
              </a:rPr>
            </a:br>
            <a:r>
              <a:rPr lang="en-US" altLang="zh-TW" sz="5400" dirty="0">
                <a:solidFill>
                  <a:srgbClr val="5B9BD5"/>
                </a:solidFill>
              </a:rPr>
              <a:t>Clinical Events</a:t>
            </a:r>
            <a:endParaRPr lang="zh-TW" altLang="en-US" sz="54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8024"/>
          <a:stretch/>
        </p:blipFill>
        <p:spPr>
          <a:xfrm>
            <a:off x="1169276" y="1828800"/>
            <a:ext cx="6583555" cy="630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6" y="2636807"/>
            <a:ext cx="4916923" cy="1081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75" y="3895916"/>
            <a:ext cx="5073447" cy="1012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275" y="5227637"/>
            <a:ext cx="7717044" cy="10899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87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Diagnosis Prediction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01" y="1910548"/>
            <a:ext cx="3395499" cy="1242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01" y="3290582"/>
            <a:ext cx="3259102" cy="1218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9" y="1910548"/>
            <a:ext cx="4752357" cy="39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1325562"/>
          </a:xfrm>
        </p:spPr>
        <p:txBody>
          <a:bodyPr>
            <a:noAutofit/>
          </a:bodyPr>
          <a:lstStyle/>
          <a:p>
            <a:r>
              <a:rPr lang="en-US" altLang="zh-TW" sz="4800" dirty="0">
                <a:solidFill>
                  <a:srgbClr val="5B9BD5"/>
                </a:solidFill>
              </a:rPr>
              <a:t>Supervised Node Representation Learning</a:t>
            </a:r>
            <a:br>
              <a:rPr lang="en-US" altLang="zh-TW" sz="4800" dirty="0">
                <a:solidFill>
                  <a:srgbClr val="5B9BD5"/>
                </a:solidFill>
              </a:rPr>
            </a:br>
            <a:r>
              <a:rPr lang="en-US" altLang="zh-TW" sz="4800" dirty="0">
                <a:solidFill>
                  <a:srgbClr val="5B9BD5"/>
                </a:solidFill>
              </a:rPr>
              <a:t>for Diagnosis Prediction</a:t>
            </a:r>
            <a:endParaRPr lang="zh-TW" altLang="en-US" sz="4800" dirty="0">
              <a:solidFill>
                <a:srgbClr val="5B9BD5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441" y="4745776"/>
            <a:ext cx="6679091" cy="1045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78" y="1828800"/>
            <a:ext cx="5488826" cy="2280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字方塊 4"/>
          <p:cNvSpPr txBox="1"/>
          <p:nvPr/>
        </p:nvSpPr>
        <p:spPr>
          <a:xfrm>
            <a:off x="956441" y="4109545"/>
            <a:ext cx="237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NEW object: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190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solidFill>
                  <a:srgbClr val="5B9BD5"/>
                </a:solidFill>
              </a:rPr>
              <a:t>J</a:t>
            </a:r>
            <a:r>
              <a:rPr lang="en-US" altLang="zh-TW" sz="6000" dirty="0" smtClean="0">
                <a:solidFill>
                  <a:srgbClr val="5B9BD5"/>
                </a:solidFill>
              </a:rPr>
              <a:t>oint </a:t>
            </a:r>
            <a:r>
              <a:rPr lang="en-US" altLang="zh-TW" sz="6000" dirty="0">
                <a:solidFill>
                  <a:srgbClr val="5B9BD5"/>
                </a:solidFill>
              </a:rPr>
              <a:t>O</a:t>
            </a:r>
            <a:r>
              <a:rPr lang="en-US" altLang="zh-TW" sz="6000" dirty="0" smtClean="0">
                <a:solidFill>
                  <a:srgbClr val="5B9BD5"/>
                </a:solidFill>
              </a:rPr>
              <a:t>bjective</a:t>
            </a:r>
            <a:endParaRPr lang="zh-TW" altLang="en-US" sz="60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2688677"/>
            <a:ext cx="10932738" cy="1168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13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Introduction</a:t>
            </a:r>
          </a:p>
          <a:p>
            <a:r>
              <a:rPr lang="en-US" altLang="zh-TW" sz="4400" dirty="0"/>
              <a:t>Method</a:t>
            </a:r>
          </a:p>
          <a:p>
            <a:r>
              <a:rPr lang="en-US" altLang="zh-TW" sz="4400" dirty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sz="4400" dirty="0"/>
              <a:t>Conclusion</a:t>
            </a:r>
            <a:endParaRPr lang="zh-TW" altLang="en-US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841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ACC17-16B6-42C4-8295-A9E89589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50" y="0"/>
            <a:ext cx="10515600" cy="1325562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D</a:t>
            </a:r>
            <a:r>
              <a:rPr lang="en-US" altLang="zh-TW" sz="6600" dirty="0" smtClean="0">
                <a:solidFill>
                  <a:srgbClr val="5B9BD5"/>
                </a:solidFill>
              </a:rPr>
              <a:t>ataset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5" y="1726488"/>
            <a:ext cx="5076825" cy="43719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038" y="1726488"/>
            <a:ext cx="5372100" cy="40481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78014" y="2900855"/>
            <a:ext cx="1587062" cy="283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Evaluation </a:t>
            </a:r>
            <a:r>
              <a:rPr lang="en-US" altLang="zh-TW" sz="6600" dirty="0" smtClean="0">
                <a:solidFill>
                  <a:srgbClr val="5B9BD5"/>
                </a:solidFill>
              </a:rPr>
              <a:t>Strategies</a:t>
            </a:r>
            <a:endParaRPr lang="zh-TW" altLang="en-US" sz="115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MAP</a:t>
            </a:r>
          </a:p>
          <a:p>
            <a:r>
              <a:rPr lang="en-US" altLang="zh-TW" dirty="0" smtClean="0"/>
              <a:t>AUROC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02" y="1828800"/>
            <a:ext cx="7257422" cy="47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127" y="311150"/>
            <a:ext cx="10515600" cy="1325562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Treatment Node Selection.</a:t>
            </a:r>
            <a:endParaRPr lang="zh-TW" altLang="en-US" sz="115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051" y="1636712"/>
            <a:ext cx="7409042" cy="50058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80993" y="2962274"/>
            <a:ext cx="882869" cy="2739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err="1">
                <a:solidFill>
                  <a:srgbClr val="5B9BD5"/>
                </a:solidFill>
              </a:rPr>
              <a:t>Metapath</a:t>
            </a:r>
            <a:r>
              <a:rPr lang="en-US" altLang="zh-TW" sz="6600" dirty="0">
                <a:solidFill>
                  <a:srgbClr val="5B9BD5"/>
                </a:solidFill>
              </a:rPr>
              <a:t> Selection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64" y="1691322"/>
            <a:ext cx="8543925" cy="51387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0967" y="2617077"/>
            <a:ext cx="3005957" cy="41305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Exact Code </a:t>
            </a:r>
            <a:r>
              <a:rPr lang="en-US" altLang="zh-TW" sz="6600" dirty="0" smtClean="0">
                <a:solidFill>
                  <a:srgbClr val="5B9BD5"/>
                </a:solidFill>
              </a:rPr>
              <a:t>Prediction</a:t>
            </a:r>
            <a:endParaRPr lang="zh-TW" altLang="en-US" sz="11500" dirty="0">
              <a:solidFill>
                <a:srgbClr val="5B9BD5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01" y="1902399"/>
            <a:ext cx="10009852" cy="420413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98179" y="5370786"/>
            <a:ext cx="9795642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6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80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Introduction</a:t>
            </a:r>
          </a:p>
          <a:p>
            <a:r>
              <a:rPr lang="en-US" altLang="zh-TW" sz="4000" dirty="0"/>
              <a:t>Method</a:t>
            </a:r>
          </a:p>
          <a:p>
            <a:r>
              <a:rPr lang="en-US" altLang="zh-TW" sz="4000" dirty="0"/>
              <a:t>Experiment</a:t>
            </a:r>
          </a:p>
          <a:p>
            <a:r>
              <a:rPr lang="en-US" altLang="zh-TW" sz="4000" dirty="0"/>
              <a:t>Conclusion</a:t>
            </a:r>
            <a:endParaRPr lang="zh-TW" altLang="en-US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710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Disease Cohort Prediction.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22" y="1691322"/>
            <a:ext cx="7873809" cy="49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Case Studies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2" y="2106156"/>
            <a:ext cx="12142898" cy="42114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93269" y="2900855"/>
            <a:ext cx="1923393" cy="3394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0599" y="2924440"/>
            <a:ext cx="2437498" cy="3394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08786" y="2923240"/>
            <a:ext cx="1792014" cy="3394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5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Case Studies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02" y="1713705"/>
            <a:ext cx="6724650" cy="4581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93269" y="2900855"/>
            <a:ext cx="1418897" cy="3394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9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solidFill>
                  <a:srgbClr val="5B9BD5"/>
                </a:solidFill>
              </a:rPr>
              <a:t>CONCLUSION</a:t>
            </a:r>
            <a:endParaRPr lang="zh-TW" altLang="en-US" sz="60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err="1"/>
              <a:t>HeteroMed</a:t>
            </a:r>
            <a:r>
              <a:rPr lang="en-US" altLang="zh-TW" sz="3600" dirty="0"/>
              <a:t> is capable of </a:t>
            </a:r>
            <a:r>
              <a:rPr lang="en-US" altLang="zh-TW" sz="3600" dirty="0">
                <a:solidFill>
                  <a:srgbClr val="FF0000"/>
                </a:solidFill>
              </a:rPr>
              <a:t>capturing informative </a:t>
            </a:r>
            <a:r>
              <a:rPr lang="en-US" altLang="zh-TW" sz="3600" dirty="0" smtClean="0">
                <a:solidFill>
                  <a:srgbClr val="FF0000"/>
                </a:solidFill>
              </a:rPr>
              <a:t>relations</a:t>
            </a:r>
            <a:r>
              <a:rPr lang="en-US" altLang="zh-TW" sz="3600" dirty="0" smtClean="0"/>
              <a:t> for </a:t>
            </a:r>
            <a:r>
              <a:rPr lang="en-US" altLang="zh-TW" sz="3600" dirty="0"/>
              <a:t>the diagnosis goal</a:t>
            </a:r>
            <a:endParaRPr lang="en-US" altLang="zh-TW" sz="3600" dirty="0" smtClean="0"/>
          </a:p>
          <a:p>
            <a:r>
              <a:rPr lang="en-US" altLang="zh-TW" sz="3600" dirty="0" err="1" smtClean="0"/>
              <a:t>HeteroMed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can achieve </a:t>
            </a:r>
            <a:r>
              <a:rPr lang="en-US" altLang="zh-TW" sz="3600" dirty="0" smtClean="0"/>
              <a:t>significantly better results </a:t>
            </a:r>
            <a:r>
              <a:rPr lang="en-US" altLang="zh-TW" sz="3600" dirty="0"/>
              <a:t>in </a:t>
            </a:r>
            <a:r>
              <a:rPr lang="en-US" altLang="zh-TW" sz="3600" dirty="0" smtClean="0">
                <a:solidFill>
                  <a:srgbClr val="FF0000"/>
                </a:solidFill>
              </a:rPr>
              <a:t>diagnosis </a:t>
            </a:r>
            <a:r>
              <a:rPr lang="en-US" altLang="zh-TW" sz="3600" dirty="0">
                <a:solidFill>
                  <a:srgbClr val="FF0000"/>
                </a:solidFill>
              </a:rPr>
              <a:t>task </a:t>
            </a:r>
            <a:r>
              <a:rPr lang="en-US" altLang="zh-TW" sz="3600" dirty="0"/>
              <a:t>and </a:t>
            </a:r>
            <a:r>
              <a:rPr lang="en-US" altLang="zh-TW" sz="3600" dirty="0" smtClean="0">
                <a:solidFill>
                  <a:srgbClr val="FF0000"/>
                </a:solidFill>
              </a:rPr>
              <a:t>finding </a:t>
            </a:r>
            <a:r>
              <a:rPr lang="en-US" altLang="zh-TW" sz="3600" dirty="0">
                <a:solidFill>
                  <a:srgbClr val="FF0000"/>
                </a:solidFill>
              </a:rPr>
              <a:t>clinical </a:t>
            </a:r>
            <a:r>
              <a:rPr lang="en-US" altLang="zh-TW" sz="3600" dirty="0" smtClean="0">
                <a:solidFill>
                  <a:srgbClr val="FF0000"/>
                </a:solidFill>
              </a:rPr>
              <a:t>similarities</a:t>
            </a:r>
          </a:p>
          <a:p>
            <a:r>
              <a:rPr lang="en-US" altLang="zh-TW" sz="3600" dirty="0"/>
              <a:t>This </a:t>
            </a:r>
            <a:r>
              <a:rPr lang="en-US" altLang="zh-TW" sz="3600" dirty="0" smtClean="0"/>
              <a:t>in turn confirms </a:t>
            </a:r>
            <a:r>
              <a:rPr lang="en-US" altLang="zh-TW" sz="3600" dirty="0"/>
              <a:t>the </a:t>
            </a:r>
            <a:r>
              <a:rPr lang="en-US" altLang="zh-TW" sz="3600" dirty="0" smtClean="0"/>
              <a:t>benefits </a:t>
            </a:r>
            <a:r>
              <a:rPr lang="en-US" altLang="zh-TW" sz="3600" dirty="0"/>
              <a:t>of </a:t>
            </a:r>
            <a:r>
              <a:rPr lang="en-US" altLang="zh-TW" sz="3600" dirty="0">
                <a:solidFill>
                  <a:srgbClr val="FF0000"/>
                </a:solidFill>
              </a:rPr>
              <a:t>employing heterogeneous </a:t>
            </a:r>
            <a:r>
              <a:rPr lang="en-US" altLang="zh-TW" sz="3600" dirty="0" smtClean="0">
                <a:solidFill>
                  <a:srgbClr val="FF0000"/>
                </a:solidFill>
              </a:rPr>
              <a:t>information network </a:t>
            </a:r>
            <a:r>
              <a:rPr lang="en-US" altLang="zh-TW" sz="3600" dirty="0"/>
              <a:t>in modeling clinical data.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541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sz="4000" dirty="0"/>
              <a:t>Method</a:t>
            </a:r>
          </a:p>
          <a:p>
            <a:r>
              <a:rPr lang="en-US" altLang="zh-TW" sz="4000" dirty="0"/>
              <a:t>Experiment</a:t>
            </a:r>
          </a:p>
          <a:p>
            <a:r>
              <a:rPr lang="en-US" altLang="zh-TW" sz="4000" dirty="0"/>
              <a:t>Conclusion</a:t>
            </a:r>
            <a:endParaRPr lang="zh-TW" altLang="en-US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093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Introduction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dirty="0"/>
          </a:p>
          <a:p>
            <a:endParaRPr lang="en-US" altLang="zh-TW" b="1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1" name="內容版面配置區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91322"/>
            <a:ext cx="12391502" cy="34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solidFill>
                  <a:srgbClr val="5B9BD5"/>
                </a:solidFill>
              </a:rPr>
              <a:t>Diagnosis prediction </a:t>
            </a:r>
            <a:r>
              <a:rPr lang="en-US" altLang="zh-TW" sz="6000" dirty="0" smtClean="0">
                <a:solidFill>
                  <a:srgbClr val="5B9BD5"/>
                </a:solidFill>
              </a:rPr>
              <a:t>flow</a:t>
            </a:r>
            <a:endParaRPr lang="zh-TW" altLang="en-US" sz="9600" dirty="0">
              <a:solidFill>
                <a:srgbClr val="5B9BD5"/>
              </a:solidFill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128" y="1691322"/>
            <a:ext cx="6155913" cy="51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Introduction</a:t>
            </a:r>
          </a:p>
          <a:p>
            <a:r>
              <a:rPr lang="en-US" altLang="zh-TW" sz="4400" dirty="0">
                <a:solidFill>
                  <a:srgbClr val="FF0000"/>
                </a:solidFill>
              </a:rPr>
              <a:t>Method</a:t>
            </a:r>
          </a:p>
          <a:p>
            <a:r>
              <a:rPr lang="en-US" altLang="zh-TW" sz="4400" dirty="0"/>
              <a:t>Experiment</a:t>
            </a:r>
          </a:p>
          <a:p>
            <a:r>
              <a:rPr lang="en-US" altLang="zh-TW" sz="4400" dirty="0"/>
              <a:t>Conclusion</a:t>
            </a:r>
            <a:endParaRPr lang="zh-TW" altLang="en-US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61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>
                <a:solidFill>
                  <a:srgbClr val="5B9BD5"/>
                </a:solidFill>
              </a:rPr>
              <a:t>Problem </a:t>
            </a:r>
            <a:r>
              <a:rPr lang="en-US" altLang="zh-TW" sz="6000" dirty="0" err="1">
                <a:solidFill>
                  <a:srgbClr val="5B9BD5"/>
                </a:solidFill>
              </a:rPr>
              <a:t>Deinition</a:t>
            </a:r>
            <a:r>
              <a:rPr lang="en-US" altLang="zh-TW" sz="6000" dirty="0">
                <a:solidFill>
                  <a:srgbClr val="5B9BD5"/>
                </a:solidFill>
              </a:rPr>
              <a:t> and Clinical</a:t>
            </a:r>
            <a:br>
              <a:rPr lang="en-US" altLang="zh-TW" sz="6000" dirty="0">
                <a:solidFill>
                  <a:srgbClr val="5B9BD5"/>
                </a:solidFill>
              </a:rPr>
            </a:br>
            <a:r>
              <a:rPr lang="en-US" altLang="zh-TW" sz="6000" dirty="0">
                <a:solidFill>
                  <a:srgbClr val="5B9BD5"/>
                </a:solidFill>
              </a:rPr>
              <a:t>Terminology</a:t>
            </a:r>
            <a:endParaRPr lang="zh-TW" altLang="en-US" sz="6000" dirty="0">
              <a:solidFill>
                <a:srgbClr val="5B9BD5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87" r="11572" b="4447"/>
          <a:stretch/>
        </p:blipFill>
        <p:spPr>
          <a:xfrm>
            <a:off x="3076910" y="2900735"/>
            <a:ext cx="1318044" cy="544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23" y="1840031"/>
            <a:ext cx="2798054" cy="7994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t="26739" r="4292" b="7000"/>
          <a:stretch/>
        </p:blipFill>
        <p:spPr>
          <a:xfrm>
            <a:off x="1957772" y="2915322"/>
            <a:ext cx="969548" cy="561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14860"/>
          <a:stretch/>
        </p:blipFill>
        <p:spPr>
          <a:xfrm>
            <a:off x="4441897" y="2883049"/>
            <a:ext cx="1386819" cy="543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t="24360" b="17100"/>
          <a:stretch/>
        </p:blipFill>
        <p:spPr>
          <a:xfrm>
            <a:off x="193246" y="4098664"/>
            <a:ext cx="6921074" cy="494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t="20843" b="10784"/>
          <a:stretch/>
        </p:blipFill>
        <p:spPr>
          <a:xfrm>
            <a:off x="6950366" y="2144110"/>
            <a:ext cx="4894054" cy="620112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6100202" y="2986426"/>
            <a:ext cx="6075230" cy="654616"/>
            <a:chOff x="6100202" y="2986426"/>
            <a:chExt cx="6075230" cy="654616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8"/>
            <a:srcRect l="5507" t="16354" r="18832" b="10754"/>
            <a:stretch/>
          </p:blipFill>
          <p:spPr>
            <a:xfrm>
              <a:off x="6100202" y="2999911"/>
              <a:ext cx="1229710" cy="64113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9"/>
            <a:srcRect l="2264" t="9111" r="2945" b="10290"/>
            <a:stretch/>
          </p:blipFill>
          <p:spPr>
            <a:xfrm>
              <a:off x="7329912" y="2986426"/>
              <a:ext cx="4845520" cy="588579"/>
            </a:xfrm>
            <a:prstGeom prst="rect">
              <a:avLst/>
            </a:prstGeom>
          </p:spPr>
        </p:pic>
      </p:grpSp>
      <p:cxnSp>
        <p:nvCxnSpPr>
          <p:cNvPr id="14" name="直線單箭頭接點 13"/>
          <p:cNvCxnSpPr>
            <a:endCxn id="6" idx="0"/>
          </p:cNvCxnSpPr>
          <p:nvPr/>
        </p:nvCxnSpPr>
        <p:spPr>
          <a:xfrm flipH="1">
            <a:off x="2442546" y="2480934"/>
            <a:ext cx="82504" cy="43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5" idx="0"/>
          </p:cNvCxnSpPr>
          <p:nvPr/>
        </p:nvCxnSpPr>
        <p:spPr>
          <a:xfrm>
            <a:off x="2960863" y="2480934"/>
            <a:ext cx="775069" cy="419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7" idx="0"/>
          </p:cNvCxnSpPr>
          <p:nvPr/>
        </p:nvCxnSpPr>
        <p:spPr>
          <a:xfrm>
            <a:off x="3560014" y="2480934"/>
            <a:ext cx="1575293" cy="402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156" y="1840030"/>
            <a:ext cx="5845046" cy="48653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87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EHR heterogeneous network schema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45" y="1478111"/>
            <a:ext cx="6257238" cy="52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8000" dirty="0" err="1" smtClean="0">
                <a:solidFill>
                  <a:srgbClr val="5B9BD5"/>
                </a:solidFill>
              </a:rPr>
              <a:t>MetaPath</a:t>
            </a:r>
            <a:r>
              <a:rPr lang="en-US" altLang="zh-TW" sz="8000" dirty="0" smtClean="0">
                <a:solidFill>
                  <a:srgbClr val="5B9BD5"/>
                </a:solidFill>
              </a:rPr>
              <a:t>-instance</a:t>
            </a:r>
            <a:endParaRPr lang="zh-TW" altLang="en-US" sz="80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1851982"/>
            <a:ext cx="5619996" cy="43049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23" y="2552207"/>
            <a:ext cx="5590643" cy="26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10697</TotalTime>
  <Words>143</Words>
  <Application>Microsoft Office PowerPoint</Application>
  <PresentationFormat>寬螢幕</PresentationFormat>
  <Paragraphs>62</Paragraphs>
  <Slides>23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新細明體</vt:lpstr>
      <vt:lpstr>Arial</vt:lpstr>
      <vt:lpstr>Calibri</vt:lpstr>
      <vt:lpstr>Cambria</vt:lpstr>
      <vt:lpstr>Wingdings 2</vt:lpstr>
      <vt:lpstr>HDOfficeLightV0</vt:lpstr>
      <vt:lpstr>1_HDOfficeLightV0</vt:lpstr>
      <vt:lpstr>HeteroMed: Heterogeneous Information Network for Medical Diagnosis</vt:lpstr>
      <vt:lpstr>Outline</vt:lpstr>
      <vt:lpstr>Outline</vt:lpstr>
      <vt:lpstr>Introduction</vt:lpstr>
      <vt:lpstr>Diagnosis prediction flow</vt:lpstr>
      <vt:lpstr>Outline</vt:lpstr>
      <vt:lpstr>Problem Deinition and Clinical Terminology</vt:lpstr>
      <vt:lpstr>EHR heterogeneous network schema</vt:lpstr>
      <vt:lpstr>MetaPath-instance</vt:lpstr>
      <vt:lpstr>Heterogeneous Network Embedding for Clinical Events</vt:lpstr>
      <vt:lpstr>Diagnosis Prediction</vt:lpstr>
      <vt:lpstr>Supervised Node Representation Learning for Diagnosis Prediction</vt:lpstr>
      <vt:lpstr>Joint Objective</vt:lpstr>
      <vt:lpstr>Outline</vt:lpstr>
      <vt:lpstr>Dataset</vt:lpstr>
      <vt:lpstr>Evaluation Strategies</vt:lpstr>
      <vt:lpstr>Treatment Node Selection.</vt:lpstr>
      <vt:lpstr>Metapath Selection</vt:lpstr>
      <vt:lpstr>Exact Code Prediction</vt:lpstr>
      <vt:lpstr>Disease Cohort Prediction.</vt:lpstr>
      <vt:lpstr>Case Studies</vt:lpstr>
      <vt:lpstr>Case Studies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</dc:creator>
  <cp:lastModifiedBy>YC</cp:lastModifiedBy>
  <cp:revision>178</cp:revision>
  <cp:lastPrinted>2019-03-04T05:48:18Z</cp:lastPrinted>
  <dcterms:created xsi:type="dcterms:W3CDTF">2018-01-25T10:31:57Z</dcterms:created>
  <dcterms:modified xsi:type="dcterms:W3CDTF">2019-03-04T08:47:02Z</dcterms:modified>
</cp:coreProperties>
</file>